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16"/>
    <a:srgbClr val="FBB92F"/>
    <a:srgbClr val="000000"/>
    <a:srgbClr val="CCA81C"/>
    <a:srgbClr val="D5B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1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94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7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8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8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5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6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8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2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49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EF5DC7-EBA6-4130-ABDF-DFED45A39EA4}" type="datetimeFigureOut">
              <a:rPr lang="ru-RU" smtClean="0"/>
              <a:t>чт 13.08.20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95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5769" y="334109"/>
            <a:ext cx="7183316" cy="1046284"/>
          </a:xfrm>
        </p:spPr>
        <p:txBody>
          <a:bodyPr>
            <a:normAutofit/>
          </a:bodyPr>
          <a:lstStyle/>
          <a:p>
            <a:r>
              <a:rPr lang="uk-UA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УКРАЇНСЬКОЇ Й ІНОЗЕМНОЇ ФІЛОЛОГІЇ ТА ЖУРНАЛІСТИКИ</a:t>
            </a:r>
            <a:br>
              <a:rPr lang="uk-UA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НІМЕЦЬКОЇ ТА РОМАНСЬКОЇ ФІЛОЛОГІЇ</a:t>
            </a:r>
            <a:endParaRPr lang="ru-RU" sz="20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5769" y="1556238"/>
            <a:ext cx="7262445" cy="5222631"/>
          </a:xfrm>
        </p:spPr>
        <p:txBody>
          <a:bodyPr>
            <a:normAutofit/>
          </a:bodyPr>
          <a:lstStyle/>
          <a:p>
            <a:endParaRPr lang="en-US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</a:p>
          <a:p>
            <a:pPr algn="l"/>
            <a:endParaRPr lang="en-US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 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1400" dirty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(Мова і література англійська) </a:t>
            </a: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 Бакалавр</a:t>
            </a: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014.02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(Мова і література англійська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 знань</a:t>
            </a: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400" dirty="0" err="1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1400" dirty="0" smtClean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 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endParaRPr lang="en-US" sz="1400" dirty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</a:t>
            </a: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викладач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німецької та романської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філології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uk-UA" sz="1600" dirty="0" smtClean="0">
                <a:solidFill>
                  <a:srgbClr val="FFDD16"/>
                </a:solidFill>
              </a:rPr>
              <a:t>Діденко Наталія Вікторівна</a:t>
            </a:r>
            <a:endParaRPr lang="ru-RU" sz="1600" dirty="0">
              <a:solidFill>
                <a:srgbClr val="FFDD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" y="1380393"/>
            <a:ext cx="3592633" cy="234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603099" y="2441051"/>
            <a:ext cx="1248355" cy="381662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6258" y="413238"/>
            <a:ext cx="2242038" cy="650631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741" y="413238"/>
            <a:ext cx="6335072" cy="650631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МЕТА КУРСУ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5295" y="1063869"/>
            <a:ext cx="7143964" cy="998237"/>
          </a:xfrm>
        </p:spPr>
        <p:txBody>
          <a:bodyPr>
            <a:normAutofit fontScale="25000" lnSpcReduction="20000"/>
          </a:bodyPr>
          <a:lstStyle/>
          <a:p>
            <a:pPr marL="36900" indent="0" algn="just">
              <a:buNone/>
            </a:pPr>
            <a:r>
              <a:rPr lang="uk-UA" sz="5600" dirty="0"/>
              <a:t>Практичний курс другої іноземної мови (німецької) має на меті формування у студентів іншомовної комунікативної компетенції, навчання видів мовленнєвої діяльності: слухання (аудіювання), говоріння, читання й письма, а також навичок перекладу текстів різних стилів. Практичний курс другої іноземної мови (німецької) разом з іншими практичними та теоретичними курсами має забезпечити професійну підготовку вчителя іноземної мови. </a:t>
            </a:r>
            <a:endParaRPr lang="uk-UA" sz="5600" dirty="0" smtClean="0"/>
          </a:p>
          <a:p>
            <a:pPr marL="36900" indent="0" algn="just">
              <a:buNone/>
            </a:pPr>
            <a:endParaRPr lang="ru-RU" sz="5600" b="1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4800" dirty="0" smtClean="0">
                <a:solidFill>
                  <a:schemeClr val="bg1"/>
                </a:solidFill>
              </a:rPr>
              <a:t>                                                                        </a:t>
            </a:r>
            <a:r>
              <a:rPr lang="uk-UA" sz="4800" dirty="0" smtClean="0">
                <a:solidFill>
                  <a:schemeClr val="bg1"/>
                </a:solidFill>
              </a:rPr>
              <a:t>   </a:t>
            </a:r>
            <a:r>
              <a:rPr lang="uk-UA" sz="4800" dirty="0" smtClean="0">
                <a:solidFill>
                  <a:schemeClr val="bg1"/>
                </a:solidFill>
              </a:rPr>
              <a:t>ЗАВДАННЯ КУРСУ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 smtClean="0"/>
              <a:t> </a:t>
            </a:r>
            <a:r>
              <a:rPr lang="uk-UA" sz="4800" b="1" dirty="0" smtClean="0">
                <a:solidFill>
                  <a:srgbClr val="FFDD16"/>
                </a:solidFill>
              </a:rPr>
              <a:t>Практичні завдання </a:t>
            </a:r>
            <a:r>
              <a:rPr lang="uk-UA" sz="4800" dirty="0" smtClean="0"/>
              <a:t>курсу полягають в тому, щоб формувати механізми вимови; забезпечити вільне, нормативно правильне володіння німецькою мовою, правильне висловлення думок у комунікативних ситуаціях; навчити вживати нові лексичні одиниці з вже вивченими; формувати та вдосконалювати навички читання; формувати та вдосконалити навички письма; формувати та розвивати навички діалогічного та монологічного мовлення (підготовленого та непідготовленого).</a:t>
            </a:r>
            <a:endParaRPr lang="ru-RU" sz="48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r>
              <a:rPr lang="uk-UA" sz="4800" b="1" dirty="0" smtClean="0"/>
              <a:t> </a:t>
            </a:r>
            <a:r>
              <a:rPr lang="uk-UA" sz="4800" b="1" dirty="0">
                <a:solidFill>
                  <a:srgbClr val="FFDD16"/>
                </a:solidFill>
              </a:rPr>
              <a:t>Теоретичні завдання</a:t>
            </a:r>
            <a:r>
              <a:rPr lang="uk-UA" sz="4800" b="1" dirty="0"/>
              <a:t> </a:t>
            </a:r>
            <a:r>
              <a:rPr lang="uk-UA" sz="4800" dirty="0"/>
              <a:t>полягають у впровадженні лінгвокраїнознавчої компетенції, яка включає знання основних особливостей соціокультурного розвитку країни, мова якої вивчається; наданні повних та вичерпних знань про політичні, економічні та історичні факти та особливості країни, мова якої вивчається; ознайомленні із системою освіти іншої країни; вивченні традицій та звичаїв країни, мова якої вивчається.</a:t>
            </a:r>
            <a:endParaRPr lang="ru-RU" sz="4800" dirty="0"/>
          </a:p>
          <a:p>
            <a:pPr algn="just"/>
            <a:endParaRPr lang="ru-RU" sz="1400" dirty="0"/>
          </a:p>
          <a:p>
            <a:pPr marL="36900" indent="0" algn="just">
              <a:buNone/>
            </a:pPr>
            <a:endParaRPr lang="ru-RU" sz="1400" dirty="0" smtClean="0"/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0" y="1455089"/>
            <a:ext cx="2826535" cy="370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80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488733" y="489516"/>
            <a:ext cx="5235546" cy="538172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ПРОГРАМНІ </a:t>
            </a:r>
            <a:r>
              <a:rPr lang="ru-RU" b="1" dirty="0">
                <a:solidFill>
                  <a:schemeClr val="bg1"/>
                </a:solidFill>
              </a:rPr>
              <a:t>РЕЗУЛЬТАТИ НАВЧАННЯ</a:t>
            </a:r>
            <a:r>
              <a:rPr lang="uk-UA" b="1" dirty="0">
                <a:solidFill>
                  <a:schemeClr val="bg1"/>
                </a:solidFill>
              </a:rPr>
              <a:t> (ПРН)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437" y="1168842"/>
            <a:ext cx="7614140" cy="5557273"/>
          </a:xfrm>
        </p:spPr>
        <p:txBody>
          <a:bodyPr>
            <a:normAutofit lnSpcReduction="10000"/>
          </a:bodyPr>
          <a:lstStyle/>
          <a:p>
            <a:r>
              <a:rPr lang="uk-UA" sz="1200" b="1" dirty="0" smtClean="0">
                <a:effectLst/>
              </a:rPr>
              <a:t>ПРН2</a:t>
            </a:r>
            <a:r>
              <a:rPr lang="uk-UA" sz="1200" b="1" dirty="0">
                <a:effectLst/>
              </a:rPr>
              <a:t>. </a:t>
            </a:r>
            <a:r>
              <a:rPr lang="uk-UA" sz="1200" dirty="0">
                <a:effectLst/>
              </a:rPr>
              <a:t>Знання</a:t>
            </a:r>
            <a:r>
              <a:rPr lang="uk-UA" sz="1200" b="1" dirty="0">
                <a:effectLst/>
              </a:rPr>
              <a:t> </a:t>
            </a:r>
            <a:r>
              <a:rPr lang="uk-UA" sz="1200" dirty="0">
                <a:effectLst/>
              </a:rPr>
              <a:t>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ПРН3.</a:t>
            </a:r>
            <a:r>
              <a:rPr lang="uk-UA" sz="1200" dirty="0">
                <a:effectLst/>
              </a:rPr>
              <a:t> Знання державного стандарту загальної середньої освіти, навчальних програм з іноземної мови та світової літератури для ЗНЗ та практичних шляхів їхньої реалізації в різних видах урочної та позаурочної діяльності.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ПРН7.</a:t>
            </a:r>
            <a:r>
              <a:rPr lang="uk-UA" sz="1200" dirty="0">
                <a:effectLst/>
              </a:rPr>
              <a:t> Застосування сучасних </a:t>
            </a:r>
            <a:r>
              <a:rPr lang="uk-UA" sz="1200" dirty="0" err="1">
                <a:effectLst/>
              </a:rPr>
              <a:t>методик</a:t>
            </a:r>
            <a:r>
              <a:rPr lang="uk-UA" sz="1200" dirty="0">
                <a:effectLst/>
              </a:rPr>
              <a:t> й технологій (зокрема інформаційні) для забезпечення якості освітнього процесу в загальноосвітніх навчальних закладах. 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ПРН8.</a:t>
            </a:r>
            <a:r>
              <a:rPr lang="uk-UA" sz="1200" dirty="0">
                <a:effectLst/>
              </a:rPr>
              <a:t> Уміння аналізувати, діагностувати та корегувати власну педагогічну діяльність з метою підвищення ефективності освітнього процесу. 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ПРН11. </a:t>
            </a:r>
            <a:r>
              <a:rPr lang="uk-UA" sz="1200" dirty="0">
                <a:effectLst/>
              </a:rPr>
              <a:t>Володіння комунікативною мовленнєвою компетентністю з української та іноземних мов (лінгвістичний, соціокультурний, прагматичний компоненти відповідно до загальноєвропейських рекомендацій із </a:t>
            </a:r>
            <a:r>
              <a:rPr lang="uk-UA" sz="1200" dirty="0" err="1">
                <a:effectLst/>
              </a:rPr>
              <a:t>мовної</a:t>
            </a:r>
            <a:r>
              <a:rPr lang="uk-UA" sz="1200" dirty="0">
                <a:effectLst/>
              </a:rPr>
              <a:t> освіти), здатність удосконалювати й підвищувати власний </a:t>
            </a:r>
            <a:r>
              <a:rPr lang="uk-UA" sz="1200" dirty="0" err="1">
                <a:effectLst/>
              </a:rPr>
              <a:t>компетентнісний</a:t>
            </a:r>
            <a:r>
              <a:rPr lang="uk-UA" sz="1200" dirty="0">
                <a:effectLst/>
              </a:rPr>
              <a:t> рівень у вітчизняному та міжнародному контексті.  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ПРН14</a:t>
            </a:r>
            <a:r>
              <a:rPr lang="uk-UA" sz="1200" dirty="0">
                <a:effectLst/>
              </a:rPr>
              <a:t>. Використання гуманістичного потенціалу рідної й німецької мов і світової літератури, другої іноземної мови для формування духовного світу юного покоління громадян України.  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ПРН15</a:t>
            </a:r>
            <a:r>
              <a:rPr lang="uk-UA" sz="1200" dirty="0">
                <a:effectLst/>
              </a:rPr>
              <a:t>. Здатність учитися впродовж життя і вдосконалювати з високим рівнем автономності набуту під час навчання  кваліфікацію. </a:t>
            </a:r>
            <a:endParaRPr lang="ru-RU" sz="1200" dirty="0">
              <a:effectLst/>
            </a:endParaRPr>
          </a:p>
          <a:p>
            <a:r>
              <a:rPr lang="uk-UA" sz="1200" b="1" dirty="0">
                <a:effectLst/>
              </a:rPr>
              <a:t>ПРН16. </a:t>
            </a:r>
            <a:r>
              <a:rPr lang="uk-UA" sz="1200" dirty="0">
                <a:effectLst/>
              </a:rPr>
              <a:t>Здатність аналізувати й вирішувати соціально та особистісно значущі світоглядні проблеми, приймати рішення на  підставі  сформованих  ціннісних орієнтирів, визначати власну соціокультурну позицію в полікультурному суспільстві, бути носієм і захисником  національної культури. </a:t>
            </a:r>
            <a:endParaRPr lang="uk-UA" sz="1200" dirty="0" smtClean="0">
              <a:effectLst/>
            </a:endParaRPr>
          </a:p>
          <a:p>
            <a:r>
              <a:rPr lang="uk-UA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ПІДСУМКОВИЙ </a:t>
            </a:r>
            <a:r>
              <a:rPr lang="uk-UA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:  </a:t>
            </a:r>
            <a:r>
              <a:rPr lang="en-US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 –  </a:t>
            </a:r>
            <a:r>
              <a:rPr lang="uk-UA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</a:p>
          <a:p>
            <a:pPr marL="36900" indent="0" algn="just">
              <a:buNone/>
            </a:pP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ІІ СЕМЕСТР</a:t>
            </a:r>
            <a:r>
              <a:rPr lang="uk-UA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ЕКЗАМЕН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algn="just"/>
            <a:endParaRPr lang="ru-RU" sz="1200" dirty="0"/>
          </a:p>
          <a:p>
            <a:pPr algn="just"/>
            <a:endParaRPr lang="uk-UA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algn="just"/>
            <a:endParaRPr lang="ru-RU" sz="1200" dirty="0"/>
          </a:p>
          <a:p>
            <a:endParaRPr lang="ru-RU" sz="1200" dirty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0" y="1846749"/>
            <a:ext cx="3364158" cy="3528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5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67554" y="482476"/>
            <a:ext cx="3842238" cy="782516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5484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ПРОГРАМА КУРСУ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DD16"/>
                </a:solidFill>
              </a:rPr>
              <a:t>Тема </a:t>
            </a:r>
            <a:r>
              <a:rPr lang="de-DE" dirty="0" smtClean="0">
                <a:solidFill>
                  <a:srgbClr val="FFDD16"/>
                </a:solidFill>
              </a:rPr>
              <a:t>1</a:t>
            </a:r>
            <a:r>
              <a:rPr lang="de-DE" dirty="0">
                <a:solidFill>
                  <a:srgbClr val="FFDD16"/>
                </a:solidFill>
              </a:rPr>
              <a:t>:</a:t>
            </a:r>
            <a:r>
              <a:rPr lang="de-DE" dirty="0"/>
              <a:t> </a:t>
            </a:r>
            <a:r>
              <a:rPr lang="uk-UA" dirty="0" smtClean="0"/>
              <a:t>Україна.</a:t>
            </a:r>
            <a:endParaRPr lang="uk-UA" dirty="0">
              <a:solidFill>
                <a:srgbClr val="F25029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FFDD16"/>
                </a:solidFill>
              </a:rPr>
              <a:t>Тема</a:t>
            </a:r>
            <a:r>
              <a:rPr lang="de-DE" dirty="0">
                <a:solidFill>
                  <a:srgbClr val="FFDD16"/>
                </a:solidFill>
              </a:rPr>
              <a:t> 2: </a:t>
            </a:r>
            <a:r>
              <a:rPr lang="uk-UA" dirty="0" smtClean="0"/>
              <a:t>Німецькомовні країни.</a:t>
            </a:r>
            <a:endParaRPr lang="uk-UA" dirty="0">
              <a:solidFill>
                <a:srgbClr val="F25029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FFDD16"/>
                </a:solidFill>
              </a:rPr>
              <a:t>Тема</a:t>
            </a:r>
            <a:r>
              <a:rPr lang="de-DE" dirty="0">
                <a:solidFill>
                  <a:srgbClr val="FFDD16"/>
                </a:solidFill>
              </a:rPr>
              <a:t> 3</a:t>
            </a:r>
            <a:r>
              <a:rPr lang="de-DE" dirty="0" smtClean="0">
                <a:solidFill>
                  <a:srgbClr val="FFDD16"/>
                </a:solidFill>
              </a:rPr>
              <a:t>: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Проблема « батьки і діти».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25029"/>
                </a:solidFill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4392" y="4311162"/>
            <a:ext cx="5064665" cy="264355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1300" dirty="0">
                <a:solidFill>
                  <a:schemeClr val="tx1"/>
                </a:solidFill>
              </a:rPr>
              <a:t>До навчального матеріалу залучено тексти монологічного та діалогічного характеру, які базуються на підібраному лексико-граматичному матеріалі, навчальні та автентичні </a:t>
            </a:r>
            <a:r>
              <a:rPr lang="uk-UA" sz="1300" dirty="0" err="1">
                <a:solidFill>
                  <a:schemeClr val="tx1"/>
                </a:solidFill>
              </a:rPr>
              <a:t>аудіотексти</a:t>
            </a:r>
            <a:r>
              <a:rPr lang="uk-UA" sz="1300" dirty="0">
                <a:solidFill>
                  <a:schemeClr val="tx1"/>
                </a:solidFill>
              </a:rPr>
              <a:t>, тексти публіцистичного стилю, а також уривки із художньої літератури.</a:t>
            </a:r>
            <a:endParaRPr lang="ru-RU" sz="13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uk-UA" sz="1300" dirty="0">
                <a:solidFill>
                  <a:schemeClr val="tx1"/>
                </a:solidFill>
              </a:rPr>
              <a:t>До навчального матеріалу залучено тексти монологічного та діалогічного характеру, які базуються на підібраному лексико-граматичному матеріалі, навчальні та автентичні </a:t>
            </a:r>
            <a:r>
              <a:rPr lang="uk-UA" sz="1300" dirty="0" err="1">
                <a:solidFill>
                  <a:schemeClr val="tx1"/>
                </a:solidFill>
              </a:rPr>
              <a:t>аудіотексти</a:t>
            </a:r>
            <a:r>
              <a:rPr lang="uk-UA" sz="1300" dirty="0">
                <a:solidFill>
                  <a:schemeClr val="tx1"/>
                </a:solidFill>
              </a:rPr>
              <a:t>, тексти публіцистичного стилю, а також уривки із художньої літератури.</a:t>
            </a:r>
            <a:endParaRPr lang="ru-RU" sz="13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26" y="2418616"/>
            <a:ext cx="2838450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32" y="570766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32" y="3990424"/>
            <a:ext cx="2851569" cy="211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6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6" y="4952999"/>
            <a:ext cx="5656644" cy="9704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DANKE FÜR IHRE </a:t>
            </a:r>
            <a:r>
              <a:rPr lang="uk-UA" b="1" dirty="0" smtClean="0"/>
              <a:t>            </a:t>
            </a:r>
            <a:r>
              <a:rPr lang="de-DE" b="1" dirty="0" smtClean="0"/>
              <a:t>AUFMERKSAMKEIT!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8" y="492370"/>
            <a:ext cx="7857392" cy="37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70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129</TotalTime>
  <Words>559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Calisto MT</vt:lpstr>
      <vt:lpstr>Times New Roman</vt:lpstr>
      <vt:lpstr>Trebuchet MS</vt:lpstr>
      <vt:lpstr>Wingdings 2</vt:lpstr>
      <vt:lpstr>Сланец</vt:lpstr>
      <vt:lpstr>ФАКУЛЬТЕТ УКРАЇНСЬКОЇ Й ІНОЗЕМНОЇ ФІЛОЛОГІЇ ТА ЖУРНАЛІСТИКИ КАФЕДРА НІМЕЦЬКОЇ ТА РОМАНСЬКОЇ ФІЛОЛОГІЇ</vt:lpstr>
      <vt:lpstr>МЕТА КУРСУ</vt:lpstr>
      <vt:lpstr>Презентация PowerPoint</vt:lpstr>
      <vt:lpstr>ПРОГРАМА КУРСУ </vt:lpstr>
      <vt:lpstr>DANKE FÜR IHRE            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УКРАЇНСЬКОЇ Й ІНОЗЕМНОЇ ФІЛОЛОГІЇ ТА ЖУРНАЛІСТИКИ КАФЕДРА НІМЕЦЬКОЇ ТА РОМАНСЬКОЇ ФІЛОЛОГІЇ</dc:title>
  <dc:creator>Пользователь</dc:creator>
  <cp:lastModifiedBy>Пользователь</cp:lastModifiedBy>
  <cp:revision>16</cp:revision>
  <dcterms:created xsi:type="dcterms:W3CDTF">2020-07-13T09:58:01Z</dcterms:created>
  <dcterms:modified xsi:type="dcterms:W3CDTF">2020-08-13T16:28:00Z</dcterms:modified>
</cp:coreProperties>
</file>